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121"/>
    <a:srgbClr val="68060A"/>
    <a:srgbClr val="6608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0A45A-143F-014E-B71C-62AB0C0F0DC5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D61B-90BF-8946-9859-55BD82121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9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910E4-F747-994D-9EA6-DF0C9AC5BD76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F7740-18BE-A14F-B18B-3ECD47F85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F7740-18BE-A14F-B18B-3ECD47F85DD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1541102" y="1161552"/>
            <a:ext cx="7666788" cy="569644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1647825" y="277091"/>
            <a:ext cx="7380288" cy="738909"/>
          </a:xfrm>
        </p:spPr>
        <p:txBody>
          <a:bodyPr/>
          <a:lstStyle>
            <a:lvl1pPr>
              <a:defRPr>
                <a:latin typeface="BentonSans Black"/>
                <a:cs typeface="BentonSans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21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59442"/>
            <a:ext cx="3008313" cy="45667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6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1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8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566334"/>
            <a:ext cx="6998558" cy="4275666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1510018"/>
            <a:ext cx="9144000" cy="363189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4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1447800"/>
            <a:ext cx="3759200" cy="2091267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4308700" y="1447800"/>
            <a:ext cx="4835300" cy="283686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1688242" y="3641942"/>
            <a:ext cx="2528158" cy="2260601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308700" y="4387009"/>
            <a:ext cx="4835300" cy="1515534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 dirty="0" smtClean="0"/>
              <a:t>Drag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27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44133"/>
            <a:ext cx="8229600" cy="18563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badi MT Condense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53313"/>
            <a:ext cx="8229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41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88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595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5958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Georgia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521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2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605" y="274638"/>
            <a:ext cx="6820195" cy="1071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088495"/>
          </a:xfrm>
          <a:prstGeom prst="rect">
            <a:avLst/>
          </a:prstGeom>
          <a:ln>
            <a:noFill/>
          </a:ln>
          <a:effectLst>
            <a:outerShdw blurRad="50800" dist="25400" dir="6000000" algn="tl" rotWithShape="0">
              <a:srgbClr val="000000">
                <a:alpha val="37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ENGAGING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173" y="1566334"/>
            <a:ext cx="6905627" cy="427566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31533" y="6297083"/>
            <a:ext cx="40809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spc="260">
                <a:solidFill>
                  <a:srgbClr val="FFFFFF"/>
                </a:solidFill>
                <a:latin typeface="BentonSans Medium"/>
                <a:cs typeface="BentonSans Medium"/>
              </a:defRPr>
            </a:lvl1pPr>
          </a:lstStyle>
          <a:p>
            <a:r>
              <a:rPr lang="en-US" dirty="0" smtClean="0"/>
              <a:t>INDIANA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18400" y="6297083"/>
            <a:ext cx="116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1">
                <a:solidFill>
                  <a:schemeClr val="bg1">
                    <a:lumMod val="85000"/>
                  </a:schemeClr>
                </a:solidFill>
                <a:latin typeface="Arial"/>
              </a:defRPr>
            </a:lvl1pPr>
          </a:lstStyle>
          <a:p>
            <a:fld id="{A2CEE53A-19EC-654D-82C1-D215F6FEFF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66334"/>
            <a:ext cx="4055533" cy="427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8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60" r:id="rId3"/>
    <p:sldLayoutId id="2147483658" r:id="rId4"/>
    <p:sldLayoutId id="2147483649" r:id="rId5"/>
    <p:sldLayoutId id="2147483651" r:id="rId6"/>
    <p:sldLayoutId id="2147483652" r:id="rId7"/>
    <p:sldLayoutId id="2147483653" r:id="rId8"/>
    <p:sldLayoutId id="2147483654" r:id="rId9"/>
    <p:sldLayoutId id="2147483656" r:id="rId10"/>
    <p:sldLayoutId id="2147483657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rgbClr val="FFFFFF"/>
          </a:solidFill>
          <a:latin typeface="BentonSansCond Medium"/>
          <a:ea typeface="+mj-ea"/>
          <a:cs typeface="BentonSansCond Medium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BentonSans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BentonSans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BentonSans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BentonSans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diana.edu/~libarea/mai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847349" y="2701014"/>
            <a:ext cx="7078966" cy="51261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entonSansCond Light"/>
              </a:rPr>
              <a:t>Collaboration, Advocacy, and Recruitment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entonSansCond Light"/>
              </a:rPr>
              <a:t>Marion Frank-Wilson, Indiana University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085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Screenshot of </a:t>
            </a:r>
            <a:r>
              <a:rPr lang="en-US" b="1" i="1" dirty="0" smtClean="0"/>
              <a:t>Responses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1" y="1255606"/>
            <a:ext cx="5328809" cy="49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8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BentonSans Regular"/>
              </a:rPr>
              <a:t>Interactive workshop </a:t>
            </a:r>
            <a:r>
              <a:rPr lang="en-US" sz="2000" dirty="0" smtClean="0">
                <a:latin typeface="BentonSans Regular"/>
              </a:rPr>
              <a:t>format</a:t>
            </a:r>
          </a:p>
          <a:p>
            <a:endParaRPr lang="en-US" sz="2000" dirty="0">
              <a:latin typeface="BentonSans Regular"/>
            </a:endParaRPr>
          </a:p>
          <a:p>
            <a:r>
              <a:rPr lang="en-US" sz="2000" dirty="0">
                <a:latin typeface="BentonSans Regular"/>
              </a:rPr>
              <a:t>Collaborative scholarly conference </a:t>
            </a:r>
            <a:r>
              <a:rPr lang="en-US" sz="2000" dirty="0" smtClean="0">
                <a:latin typeface="BentonSans Regular"/>
              </a:rPr>
              <a:t>model</a:t>
            </a:r>
          </a:p>
          <a:p>
            <a:endParaRPr lang="en-US" sz="2000" dirty="0">
              <a:latin typeface="BentonSans Regular"/>
            </a:endParaRPr>
          </a:p>
          <a:p>
            <a:r>
              <a:rPr lang="en-US" sz="2000" dirty="0">
                <a:latin typeface="BentonSans Regular"/>
              </a:rPr>
              <a:t>Allowing opportunities for debate, continuing conversations, collective solutions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12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678"/>
            <a:ext cx="8229600" cy="1088495"/>
          </a:xfrm>
        </p:spPr>
        <p:txBody>
          <a:bodyPr>
            <a:noAutofit/>
          </a:bodyPr>
          <a:lstStyle/>
          <a:p>
            <a:r>
              <a:rPr lang="en-US" b="1" dirty="0" smtClean="0"/>
              <a:t>Provocations on Each Workshop </a:t>
            </a:r>
            <a:r>
              <a:rPr lang="en-US" b="1" dirty="0"/>
              <a:t>T</a:t>
            </a:r>
            <a:r>
              <a:rPr lang="en-US" b="1" dirty="0" smtClean="0"/>
              <a:t>heme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526030"/>
            <a:ext cx="6998558" cy="365887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Collaboration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Advocacy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Recruitment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Participants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217420"/>
            <a:ext cx="6998558" cy="362458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16 leading Area and International Studies librarians and library administrators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5 participants were invited to respond to the provocations prior to workshop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3 keynote speakers provided additional </a:t>
            </a:r>
            <a:r>
              <a:rPr lang="en-US" sz="2000" dirty="0" smtClean="0">
                <a:latin typeface="BentonSans Regular"/>
              </a:rPr>
              <a:t>perspectives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Theme I –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965960"/>
            <a:ext cx="6998558" cy="387604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What kinds of partnerships will take us into the future?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What forms of collection development should we practice to build strong and relevant collections?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What kinds of collaborative strategies can be developed to archive web resources?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Shared librarian positions – what are </a:t>
            </a:r>
            <a:r>
              <a:rPr lang="en-US" sz="2000" dirty="0" smtClean="0">
                <a:latin typeface="BentonSans Regular"/>
              </a:rPr>
              <a:t>their</a:t>
            </a:r>
            <a:r>
              <a:rPr lang="en-US" sz="2000" dirty="0" smtClean="0">
                <a:latin typeface="BentonSans Regular"/>
              </a:rPr>
              <a:t> </a:t>
            </a:r>
            <a:r>
              <a:rPr lang="en-US" sz="2000" dirty="0">
                <a:latin typeface="BentonSans Regular"/>
              </a:rPr>
              <a:t>implications for </a:t>
            </a:r>
            <a:r>
              <a:rPr lang="en-US" sz="2000" dirty="0" smtClean="0">
                <a:latin typeface="BentonSans Regular"/>
              </a:rPr>
              <a:t>collection </a:t>
            </a:r>
            <a:r>
              <a:rPr lang="en-US" sz="2000" dirty="0">
                <a:latin typeface="BentonSans Regular"/>
              </a:rPr>
              <a:t>development</a:t>
            </a:r>
            <a:r>
              <a:rPr lang="en-US" sz="2000" dirty="0" smtClean="0">
                <a:latin typeface="BentonSans Regular"/>
              </a:rPr>
              <a:t>?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25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Theme II – Advocacy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863090"/>
            <a:ext cx="6998558" cy="397891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How can we demonstrate value and impact of our collections and services?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With changes in the academy, publishing, and the information landscape, how can we position our collections as central to the mission of the university?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What are the implications </a:t>
            </a:r>
            <a:r>
              <a:rPr lang="en-US" sz="2000" dirty="0" smtClean="0">
                <a:latin typeface="BentonSans Regular"/>
              </a:rPr>
              <a:t>of</a:t>
            </a:r>
            <a:r>
              <a:rPr lang="en-US" sz="2000" dirty="0" smtClean="0">
                <a:latin typeface="BentonSans Regular"/>
              </a:rPr>
              <a:t> </a:t>
            </a:r>
            <a:r>
              <a:rPr lang="en-US" sz="2000" dirty="0">
                <a:latin typeface="BentonSans Regular"/>
              </a:rPr>
              <a:t>current focus on globalization in </a:t>
            </a:r>
            <a:r>
              <a:rPr lang="en-US" sz="2000" dirty="0" smtClean="0">
                <a:latin typeface="BentonSans Regular"/>
              </a:rPr>
              <a:t>education </a:t>
            </a:r>
            <a:r>
              <a:rPr lang="en-US" sz="2000" dirty="0">
                <a:latin typeface="BentonSans Regular"/>
              </a:rPr>
              <a:t>for Area and International Studies collections?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Theme III – Recruitment and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160270"/>
            <a:ext cx="6998558" cy="368173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What kind of training will produce area librarians with language skills and subject background?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How can LIS curricula prepare professional area librarians?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How can we collaborate on training programs</a:t>
            </a:r>
            <a:r>
              <a:rPr lang="en-US" sz="2000" dirty="0" smtClean="0">
                <a:latin typeface="BentonSans Regular"/>
              </a:rPr>
              <a:t>?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26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17538"/>
            <a:ext cx="8229600" cy="1088495"/>
          </a:xfrm>
        </p:spPr>
        <p:txBody>
          <a:bodyPr>
            <a:noAutofit/>
          </a:bodyPr>
          <a:lstStyle/>
          <a:p>
            <a:r>
              <a:rPr lang="en-US" b="1" dirty="0" smtClean="0"/>
              <a:t>Wide Range of Opinions, Viewpoints, and </a:t>
            </a:r>
            <a:r>
              <a:rPr lang="en-US" b="1" dirty="0"/>
              <a:t>I</a:t>
            </a:r>
            <a:r>
              <a:rPr lang="en-US" b="1" dirty="0" smtClean="0"/>
              <a:t>nsights Expressed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457450"/>
            <a:ext cx="6998558" cy="353314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Provocations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Responses to provocations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Presentations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Discussions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6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Some Highlights: Collaboration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532044"/>
            <a:ext cx="6998558" cy="4275666"/>
          </a:xfrm>
        </p:spPr>
        <p:txBody>
          <a:bodyPr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entonSans Regular"/>
              </a:rPr>
              <a:t>“Regional, national, international collaborations are a way to create and coordinate deeper collections, but so far,  these efforts have been selective, episodic, and shallow.” (keynote speaker Jim Neal)</a:t>
            </a:r>
          </a:p>
          <a:p>
            <a:pPr marL="457200" lvl="0" indent="-4572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entonSans Regular"/>
              </a:rPr>
              <a:t>Call for creation of digital collections through partnerships, with regular assessment of such partnerships </a:t>
            </a:r>
          </a:p>
          <a:p>
            <a:pPr marL="457200" lvl="0" indent="-4572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entonSans Regular"/>
              </a:rPr>
              <a:t>Need to collectively advocate </a:t>
            </a:r>
            <a:r>
              <a:rPr lang="en-US" sz="1800" dirty="0" smtClean="0">
                <a:latin typeface="BentonSans Regular"/>
              </a:rPr>
              <a:t>for</a:t>
            </a:r>
            <a:r>
              <a:rPr lang="en-US" sz="1800" dirty="0" smtClean="0">
                <a:latin typeface="BentonSans Regular"/>
              </a:rPr>
              <a:t> </a:t>
            </a:r>
            <a:r>
              <a:rPr lang="en-US" sz="1800" dirty="0">
                <a:latin typeface="BentonSans Regular"/>
              </a:rPr>
              <a:t>the creation of “cyber collections” (Peter Zhou) for materials outside the U.S</a:t>
            </a:r>
            <a:r>
              <a:rPr lang="en-US" sz="1800" dirty="0" smtClean="0">
                <a:latin typeface="BentonSans Regular"/>
              </a:rPr>
              <a:t>. </a:t>
            </a:r>
            <a:endParaRPr lang="en-US" sz="1800" dirty="0">
              <a:latin typeface="BentonSans Regular"/>
            </a:endParaRPr>
          </a:p>
          <a:p>
            <a:pPr marL="457200" lvl="0" indent="-4572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entonSans Regular"/>
              </a:rPr>
              <a:t>Call for more coordination, sharing, borrowing from each other to free up resources and to enhance discovery of materials </a:t>
            </a:r>
          </a:p>
          <a:p>
            <a:pPr marL="457200" lvl="0" indent="-4572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entonSans Regular"/>
              </a:rPr>
              <a:t>Lack of approach to archive born-digital content </a:t>
            </a:r>
          </a:p>
          <a:p>
            <a:pPr marL="457200" lvl="0" indent="-457200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entonSans Regular"/>
              </a:rPr>
              <a:t>Shared librarian </a:t>
            </a:r>
            <a:r>
              <a:rPr lang="en-US" sz="1800" dirty="0" smtClean="0">
                <a:latin typeface="BentonSans Regular"/>
              </a:rPr>
              <a:t>positions </a:t>
            </a:r>
            <a:r>
              <a:rPr lang="en-US" sz="1800" dirty="0">
                <a:latin typeface="BentonSans Regular"/>
              </a:rPr>
              <a:t>among several institutions as a way to create deeper collections rather than as a cost-saving </a:t>
            </a:r>
            <a:r>
              <a:rPr lang="en-US" sz="1800" dirty="0" smtClean="0">
                <a:latin typeface="BentonSans Regular"/>
              </a:rPr>
              <a:t>measure</a:t>
            </a:r>
            <a:endParaRPr lang="en-US" sz="18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6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Some Highlights: Advocacy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Counteract image of area studies collections as relevant to only small number of specialized faculty; emphasize similarities, not differences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Constantly demonstrate value of area librarians in building international partnerships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Remind administrators of essential value of our collections (keynote speaker Deborah </a:t>
            </a:r>
            <a:r>
              <a:rPr lang="en-US" sz="2000" dirty="0" err="1">
                <a:latin typeface="BentonSans Regular"/>
              </a:rPr>
              <a:t>Jakubs</a:t>
            </a:r>
            <a:r>
              <a:rPr lang="en-US" sz="2000" dirty="0">
                <a:latin typeface="BentonSans Regular"/>
              </a:rPr>
              <a:t>)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Importance of outreach at the local, national and international level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Use of social media for outreach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Call for a national Council of Area Librarianship </a:t>
            </a:r>
            <a:r>
              <a:rPr lang="en-US" sz="2000" dirty="0" smtClean="0">
                <a:latin typeface="BentonSans Regular"/>
              </a:rPr>
              <a:t>Association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41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991" y="651828"/>
            <a:ext cx="7061199" cy="1088495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4000" b="1" dirty="0"/>
              <a:t>Area and International Studies Librarianship </a:t>
            </a:r>
            <a:r>
              <a:rPr lang="en-US" sz="4000" b="1" dirty="0" smtClean="0"/>
              <a:t>Workshop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/>
              <a:t>October 30-31, 2013 at Indiana </a:t>
            </a:r>
            <a:r>
              <a:rPr lang="en-US" sz="2400" dirty="0" smtClean="0"/>
              <a:t>University-Bloomington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263140"/>
            <a:ext cx="6998558" cy="35788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ntonSans Regular"/>
              </a:rPr>
              <a:t>Organized </a:t>
            </a:r>
            <a:r>
              <a:rPr lang="en-US" sz="2000" dirty="0">
                <a:solidFill>
                  <a:schemeClr val="bg1"/>
                </a:solidFill>
                <a:latin typeface="BentonSans Regular"/>
              </a:rPr>
              <a:t>by members of IU Bloomington Libraries’ Area Studies Department:</a:t>
            </a:r>
          </a:p>
          <a:p>
            <a:endParaRPr lang="en-US" sz="1000" dirty="0">
              <a:solidFill>
                <a:schemeClr val="bg1"/>
              </a:solidFill>
              <a:latin typeface="BentonSans Regular"/>
            </a:endParaRP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ntonSans Regular"/>
              </a:rPr>
              <a:t>Wookjin Cheun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ntonSans Regular"/>
              </a:rPr>
              <a:t>Marion Frank-Wilson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ntonSans Regular"/>
              </a:rPr>
              <a:t>Luis Gonzalez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ntonSans Regular"/>
              </a:rPr>
              <a:t>Akram Khabibullaev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ntonSans Regular"/>
              </a:rPr>
              <a:t>Wen-Ling Liu</a:t>
            </a:r>
          </a:p>
          <a:p>
            <a:pPr marL="285750" lvl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BentonSans Regular"/>
              </a:rPr>
              <a:t>Todd </a:t>
            </a:r>
            <a:r>
              <a:rPr lang="en-US" sz="2000" dirty="0" smtClean="0">
                <a:solidFill>
                  <a:schemeClr val="bg1"/>
                </a:solidFill>
                <a:latin typeface="BentonSans Regular"/>
              </a:rPr>
              <a:t>Ramlo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9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51828"/>
            <a:ext cx="8229600" cy="1088495"/>
          </a:xfrm>
        </p:spPr>
        <p:txBody>
          <a:bodyPr>
            <a:noAutofit/>
          </a:bodyPr>
          <a:lstStyle/>
          <a:p>
            <a:r>
              <a:rPr lang="en-US" b="1" dirty="0" smtClean="0"/>
              <a:t>Some Highlights: Recruitment and Training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331720"/>
            <a:ext cx="6998558" cy="360172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Call for flexibility with respect to hiring area librarians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Consider models other than the MLS as viable training for area librarians, e.g. CLIR and/or Mellon fellowships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Development of online course for area studies librarianship as a way to ensure future talent in the </a:t>
            </a:r>
            <a:r>
              <a:rPr lang="en-US" sz="2000" dirty="0" smtClean="0">
                <a:latin typeface="BentonSans Regular"/>
              </a:rPr>
              <a:t>profession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62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>
                <a:latin typeface="BentonSans Regular"/>
              </a:rPr>
              <a:t>Strategic Priorities for the Future as Identified by Keynote Speaker Jim Neal</a:t>
            </a:r>
            <a:endParaRPr lang="en-US" dirty="0" smtClean="0">
              <a:latin typeface="BentonSans Regular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 smtClean="0">
                <a:latin typeface="BentonSans Regular"/>
              </a:rPr>
              <a:t>Special </a:t>
            </a:r>
            <a:r>
              <a:rPr lang="en-US" sz="2900" dirty="0">
                <a:latin typeface="BentonSans Regular"/>
              </a:rPr>
              <a:t>and distinctive collections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Digital resources/collections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Effective interfaces, improved access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User spaces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Support for teaching and learning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Support for research and scholarship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Preservation and archiving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latin typeface="BentonSans Regular"/>
              </a:rPr>
              <a:t>Calls for radical approach to collaboration in this </a:t>
            </a:r>
            <a:r>
              <a:rPr lang="en-US" sz="2900" dirty="0" smtClean="0">
                <a:latin typeface="BentonSans Regular"/>
              </a:rPr>
              <a:t>context</a:t>
            </a:r>
            <a:endParaRPr lang="en-US" sz="29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0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189144"/>
            <a:ext cx="6998558" cy="4275666"/>
          </a:xfrm>
        </p:spPr>
        <p:txBody>
          <a:bodyPr>
            <a:normAutofit fontScale="62500" lnSpcReduction="20000"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ntonSans Regular"/>
              </a:rPr>
              <a:t>“Mainstreaming” area librarians </a:t>
            </a:r>
            <a:r>
              <a:rPr lang="en-US" dirty="0" smtClean="0">
                <a:latin typeface="BentonSans Regular"/>
              </a:rPr>
              <a:t>(keynote speaker Deborah </a:t>
            </a:r>
            <a:r>
              <a:rPr lang="en-US" dirty="0" err="1" smtClean="0">
                <a:latin typeface="BentonSans Regular"/>
              </a:rPr>
              <a:t>Jakubs</a:t>
            </a:r>
            <a:r>
              <a:rPr lang="en-US" dirty="0">
                <a:latin typeface="BentonSans Regular"/>
              </a:rPr>
              <a:t>) by integrating them into newly configured academic programs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ntonSans Regular"/>
              </a:rPr>
              <a:t>Conferences and workshops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ntonSans Regular"/>
              </a:rPr>
              <a:t>Need to focus discussions about future of collections on the user (keynote speaker Dan Hazen)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ntonSans Regular"/>
              </a:rPr>
              <a:t>Stop looking for users like us, i.e., humanists  (Hazen) 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ntonSans Regular"/>
              </a:rPr>
              <a:t>Call for a “deliberate digital turn” is complex (Hazen, “Going Digital in the Area Studies World: Pipedream or Necessity?”, see workshop proceedings)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BentonSans Regular"/>
              </a:rPr>
              <a:t>Need for new and diverse skill sets among area </a:t>
            </a:r>
            <a:r>
              <a:rPr lang="en-US" dirty="0" smtClean="0">
                <a:latin typeface="BentonSans Regular"/>
              </a:rPr>
              <a:t>librarians</a:t>
            </a:r>
            <a:endParaRPr lang="en-US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9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Concrete Steps and Possibilities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737360"/>
            <a:ext cx="6998558" cy="410464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Continued outreach and advocacy at local, national and international levels by area librarians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Continued conversations, such as the Duke Global Forum and the IU Workshop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Consider a larger conference devoted to further develop selected themes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Expand international partnerships either through our institutions or through area studies librarian </a:t>
            </a:r>
            <a:r>
              <a:rPr lang="en-US" sz="2000" dirty="0" smtClean="0">
                <a:latin typeface="BentonSans Regular"/>
              </a:rPr>
              <a:t>associations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9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Crucial Next Steps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297430"/>
            <a:ext cx="6998558" cy="354457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Creation of unified cyber laws (Zhou)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Creation of union list of digital content/project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Develop strategies for archiving of web content which involve international </a:t>
            </a:r>
            <a:r>
              <a:rPr lang="en-US" sz="2000" dirty="0" smtClean="0">
                <a:latin typeface="BentonSans Regular"/>
              </a:rPr>
              <a:t>partners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Next Steps at IU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171700"/>
            <a:ext cx="6998558" cy="3315970"/>
          </a:xfrm>
        </p:spPr>
        <p:txBody>
          <a:bodyPr>
            <a:normAutofit/>
          </a:bodyPr>
          <a:lstStyle/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Exploration of several projects, hope to collaborate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Online, open access publication of workshop proceedings in the near </a:t>
            </a:r>
            <a:r>
              <a:rPr lang="en-US" sz="2000" dirty="0" smtClean="0">
                <a:latin typeface="BentonSans Regular"/>
              </a:rPr>
              <a:t>future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Supported by: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526030"/>
            <a:ext cx="6998558" cy="1611630"/>
          </a:xfrm>
        </p:spPr>
        <p:txBody>
          <a:bodyPr/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The </a:t>
            </a:r>
            <a:r>
              <a:rPr lang="en-US" sz="2000" dirty="0">
                <a:latin typeface="BentonSans Regular"/>
              </a:rPr>
              <a:t>IU Libraries </a:t>
            </a:r>
            <a:endParaRPr lang="en-US" sz="2000" dirty="0" smtClean="0">
              <a:latin typeface="BentonSans Regular"/>
            </a:endParaRP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Mellon </a:t>
            </a:r>
            <a:r>
              <a:rPr lang="en-US" sz="2000" dirty="0">
                <a:latin typeface="BentonSans Regular"/>
              </a:rPr>
              <a:t>Foundation Innovating International Research, Teaching, and Collaboration grant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2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14668"/>
            <a:ext cx="8229600" cy="1088495"/>
          </a:xfrm>
        </p:spPr>
        <p:txBody>
          <a:bodyPr>
            <a:noAutofit/>
          </a:bodyPr>
          <a:lstStyle/>
          <a:p>
            <a:r>
              <a:rPr lang="en-US" b="1" dirty="0" smtClean="0"/>
              <a:t>This Presentation Will Provide an Overview of the Workshop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2526030"/>
            <a:ext cx="6998558" cy="3315970"/>
          </a:xfrm>
        </p:spPr>
        <p:txBody>
          <a:bodyPr>
            <a:norm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Workshop format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Documents/themes created before the workshop</a:t>
            </a:r>
          </a:p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Discussion of main themes that emerged from workshop discussions and presentations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Explore next steps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13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Workshop Website Includes </a:t>
            </a:r>
            <a:r>
              <a:rPr lang="en-US" sz="4000" b="1" dirty="0"/>
              <a:t>D</a:t>
            </a:r>
            <a:r>
              <a:rPr lang="en-US" sz="4000" b="1" dirty="0" smtClean="0"/>
              <a:t>etailed </a:t>
            </a:r>
            <a:r>
              <a:rPr lang="en-US" sz="4000" b="1" dirty="0"/>
              <a:t>I</a:t>
            </a:r>
            <a:r>
              <a:rPr lang="en-US" sz="4000" b="1" dirty="0" smtClean="0"/>
              <a:t>nformation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242" y="1805940"/>
            <a:ext cx="6998558" cy="4036060"/>
          </a:xfrm>
        </p:spPr>
        <p:txBody>
          <a:bodyPr>
            <a:normAutofit lnSpcReduction="10000"/>
          </a:bodyPr>
          <a:lstStyle/>
          <a:p>
            <a:pPr marL="457200" lvl="0">
              <a:spcBef>
                <a:spcPts val="0"/>
              </a:spcBef>
              <a:spcAft>
                <a:spcPts val="1200"/>
              </a:spcAft>
            </a:pPr>
            <a:r>
              <a:rPr lang="en-US" sz="2000" b="1" dirty="0" smtClean="0">
                <a:latin typeface="BentonSans Regular"/>
                <a:hlinkClick r:id="rId2"/>
              </a:rPr>
              <a:t>www.indiana.edu</a:t>
            </a:r>
            <a:r>
              <a:rPr lang="en-US" sz="2000" b="1" dirty="0">
                <a:latin typeface="BentonSans Regular"/>
                <a:hlinkClick r:id="rId2"/>
              </a:rPr>
              <a:t>/~</a:t>
            </a:r>
            <a:r>
              <a:rPr lang="en-US" sz="2000" b="1" dirty="0" smtClean="0">
                <a:latin typeface="BentonSans Regular"/>
                <a:hlinkClick r:id="rId2"/>
              </a:rPr>
              <a:t>libarea/main.html</a:t>
            </a:r>
            <a:endParaRPr lang="en-US" sz="2000" b="1" dirty="0" smtClean="0">
              <a:latin typeface="BentonSans Regular"/>
            </a:endParaRPr>
          </a:p>
          <a:p>
            <a:pPr marL="457200" lvl="0">
              <a:spcBef>
                <a:spcPts val="0"/>
              </a:spcBef>
              <a:spcAft>
                <a:spcPts val="1200"/>
              </a:spcAft>
            </a:pPr>
            <a:endParaRPr lang="en-US" sz="2000" dirty="0">
              <a:latin typeface="BentonSans Regular"/>
            </a:endParaRP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About </a:t>
            </a:r>
            <a:r>
              <a:rPr lang="en-US" sz="2000" dirty="0">
                <a:latin typeface="BentonSans Regular"/>
              </a:rPr>
              <a:t>the workshop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Workshop format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Agenda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Workshop themes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BentonSans Regular"/>
              </a:rPr>
              <a:t>Provocations and responses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Biographies </a:t>
            </a:r>
            <a:r>
              <a:rPr lang="en-US" sz="2000" dirty="0">
                <a:latin typeface="BentonSans Regular"/>
              </a:rPr>
              <a:t>of presenters</a:t>
            </a:r>
          </a:p>
          <a:p>
            <a:pPr marL="457200" lvl="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BentonSans Regular"/>
              </a:rPr>
              <a:t>Bibliography</a:t>
            </a:r>
            <a:endParaRPr lang="en-US" sz="2000" dirty="0">
              <a:latin typeface="BentonSans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Screenshot of </a:t>
            </a:r>
            <a:r>
              <a:rPr lang="en-US" b="1" i="1" dirty="0" smtClean="0"/>
              <a:t>Homepage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72" y="1245870"/>
            <a:ext cx="4903098" cy="49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9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Screenshot of </a:t>
            </a:r>
            <a:r>
              <a:rPr lang="en-US" b="1" i="1" dirty="0" smtClean="0"/>
              <a:t>About the Workshop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91" y="1257300"/>
            <a:ext cx="4541866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Screenshot of </a:t>
            </a:r>
            <a:r>
              <a:rPr lang="en-US" b="1" i="1" dirty="0" smtClean="0"/>
              <a:t>Agenda (Day 1)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11" y="1257300"/>
            <a:ext cx="4044572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Screenshot of </a:t>
            </a:r>
            <a:r>
              <a:rPr lang="en-US" b="1" i="1" dirty="0" smtClean="0"/>
              <a:t>Agenda (Day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INDIANA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E53A-19EC-654D-82C1-D215F6FEFF1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583" y="1819369"/>
            <a:ext cx="5879247" cy="34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1076"/>
      </p:ext>
    </p:extLst>
  </p:cSld>
  <p:clrMapOvr>
    <a:masterClrMapping/>
  </p:clrMapOvr>
</p:sld>
</file>

<file path=ppt/theme/theme1.xml><?xml version="1.0" encoding="utf-8"?>
<a:theme xmlns:a="http://schemas.openxmlformats.org/drawingml/2006/main" name="IU_Powerpoint_Traditional">
  <a:themeElements>
    <a:clrScheme name="IU Hoosier">
      <a:dk1>
        <a:srgbClr val="292929"/>
      </a:dk1>
      <a:lt1>
        <a:srgbClr val="FFFFFF"/>
      </a:lt1>
      <a:dk2>
        <a:srgbClr val="66080F"/>
      </a:dk2>
      <a:lt2>
        <a:srgbClr val="EEECE1"/>
      </a:lt2>
      <a:accent1>
        <a:srgbClr val="66080F"/>
      </a:accent1>
      <a:accent2>
        <a:srgbClr val="9E9187"/>
      </a:accent2>
      <a:accent3>
        <a:srgbClr val="305B7B"/>
      </a:accent3>
      <a:accent4>
        <a:srgbClr val="82CDAF"/>
      </a:accent4>
      <a:accent5>
        <a:srgbClr val="DB8E43"/>
      </a:accent5>
      <a:accent6>
        <a:srgbClr val="695C5A"/>
      </a:accent6>
      <a:hlink>
        <a:srgbClr val="038EFF"/>
      </a:hlink>
      <a:folHlink>
        <a:srgbClr val="D47DC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90000"/>
          </a:schemeClr>
        </a:solidFill>
        <a:ln>
          <a:noFill/>
        </a:ln>
        <a:effectLst/>
      </a:spPr>
      <a:bodyPr/>
      <a:lstStyle>
        <a:defPPr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IU_Powerpoint_Hoosier</Template>
  <TotalTime>155</TotalTime>
  <Words>936</Words>
  <Application>Microsoft Office PowerPoint</Application>
  <PresentationFormat>On-screen Show (4:3)</PresentationFormat>
  <Paragraphs>161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IU_Powerpoint_Traditional</vt:lpstr>
      <vt:lpstr>PowerPoint Presentation</vt:lpstr>
      <vt:lpstr>Area and International Studies Librarianship Workshop October 30-31, 2013 at Indiana University-Bloomington</vt:lpstr>
      <vt:lpstr>Supported by:</vt:lpstr>
      <vt:lpstr>This Presentation Will Provide an Overview of the Workshop</vt:lpstr>
      <vt:lpstr>Workshop Website Includes Detailed Information</vt:lpstr>
      <vt:lpstr>Screenshot of Homepage</vt:lpstr>
      <vt:lpstr>Screenshot of About the Workshop</vt:lpstr>
      <vt:lpstr>Screenshot of Agenda (Day 1)</vt:lpstr>
      <vt:lpstr>Screenshot of Agenda (Day 2)</vt:lpstr>
      <vt:lpstr>Screenshot of Responses</vt:lpstr>
      <vt:lpstr>PowerPoint Presentation</vt:lpstr>
      <vt:lpstr>Provocations on Each Workshop Theme</vt:lpstr>
      <vt:lpstr>Participants</vt:lpstr>
      <vt:lpstr>Theme I – Collaboration</vt:lpstr>
      <vt:lpstr>Theme II – Advocacy</vt:lpstr>
      <vt:lpstr>Theme III – Recruitment and Training</vt:lpstr>
      <vt:lpstr>Wide Range of Opinions, Viewpoints, and Insights Expressed</vt:lpstr>
      <vt:lpstr>Some Highlights: Collaboration</vt:lpstr>
      <vt:lpstr>Some Highlights: Advocacy</vt:lpstr>
      <vt:lpstr>Some Highlights: Recruitment and Training</vt:lpstr>
      <vt:lpstr>Next Steps</vt:lpstr>
      <vt:lpstr>PowerPoint Presentation</vt:lpstr>
      <vt:lpstr>Concrete Steps and Possibilities</vt:lpstr>
      <vt:lpstr>Crucial Next Steps</vt:lpstr>
      <vt:lpstr>Next Steps at IU</vt:lpstr>
    </vt:vector>
  </TitlesOfParts>
  <Company>Indiana University Libraries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Ramlo, Todd Jon</dc:creator>
  <cp:lastModifiedBy>Frank-Wilson, Marion</cp:lastModifiedBy>
  <cp:revision>21</cp:revision>
  <dcterms:created xsi:type="dcterms:W3CDTF">2014-03-18T17:58:12Z</dcterms:created>
  <dcterms:modified xsi:type="dcterms:W3CDTF">2014-03-19T19:53:17Z</dcterms:modified>
</cp:coreProperties>
</file>